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CB64D68D-93B7-4ED0-BE88-F291434C0A9D}" type="datetimeFigureOut">
              <a:rPr kumimoji="1" lang="ja-JP" altLang="en-US" smtClean="0"/>
              <a:t>2024/6/21</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C0BD171E-B76C-4A2B-A617-3F1426954078}" type="slidenum">
              <a:rPr kumimoji="1" lang="ja-JP" altLang="en-US" smtClean="0"/>
              <a:t>‹#›</a:t>
            </a:fld>
            <a:endParaRPr kumimoji="1" lang="ja-JP" altLang="en-US"/>
          </a:p>
        </p:txBody>
      </p:sp>
    </p:spTree>
    <p:extLst>
      <p:ext uri="{BB962C8B-B14F-4D97-AF65-F5344CB8AC3E}">
        <p14:creationId xmlns:p14="http://schemas.microsoft.com/office/powerpoint/2010/main" val="1146170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4A74D3-073B-46C6-8A93-900D8AC23586}" type="slidenum">
              <a:rPr kumimoji="1" lang="ja-JP" altLang="en-US" smtClean="0"/>
              <a:t>1</a:t>
            </a:fld>
            <a:endParaRPr kumimoji="1" lang="ja-JP" altLang="en-US"/>
          </a:p>
        </p:txBody>
      </p:sp>
    </p:spTree>
    <p:extLst>
      <p:ext uri="{BB962C8B-B14F-4D97-AF65-F5344CB8AC3E}">
        <p14:creationId xmlns:p14="http://schemas.microsoft.com/office/powerpoint/2010/main" val="4159807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F853DD9-DCBA-4A78-A0F1-EFD4B26D9956}" type="datetimeFigureOut">
              <a:rPr kumimoji="1" lang="ja-JP" altLang="en-US" smtClean="0"/>
              <a:t>2024/6/21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3EC9E5-313E-44DE-8DAB-8BFE87C4F1F8}" type="slidenum">
              <a:rPr kumimoji="1" lang="ja-JP" altLang="en-US" smtClean="0"/>
              <a:t>‹#›</a:t>
            </a:fld>
            <a:endParaRPr kumimoji="1" lang="ja-JP" altLang="en-US"/>
          </a:p>
        </p:txBody>
      </p:sp>
    </p:spTree>
    <p:extLst>
      <p:ext uri="{BB962C8B-B14F-4D97-AF65-F5344CB8AC3E}">
        <p14:creationId xmlns:p14="http://schemas.microsoft.com/office/powerpoint/2010/main" val="1952141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853DD9-DCBA-4A78-A0F1-EFD4B26D9956}" type="datetimeFigureOut">
              <a:rPr kumimoji="1" lang="ja-JP" altLang="en-US" smtClean="0"/>
              <a:t>2024/6/21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3EC9E5-313E-44DE-8DAB-8BFE87C4F1F8}" type="slidenum">
              <a:rPr kumimoji="1" lang="ja-JP" altLang="en-US" smtClean="0"/>
              <a:t>‹#›</a:t>
            </a:fld>
            <a:endParaRPr kumimoji="1" lang="ja-JP" altLang="en-US"/>
          </a:p>
        </p:txBody>
      </p:sp>
    </p:spTree>
    <p:extLst>
      <p:ext uri="{BB962C8B-B14F-4D97-AF65-F5344CB8AC3E}">
        <p14:creationId xmlns:p14="http://schemas.microsoft.com/office/powerpoint/2010/main" val="3897505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853DD9-DCBA-4A78-A0F1-EFD4B26D9956}" type="datetimeFigureOut">
              <a:rPr kumimoji="1" lang="ja-JP" altLang="en-US" smtClean="0"/>
              <a:t>2024/6/21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3EC9E5-313E-44DE-8DAB-8BFE87C4F1F8}" type="slidenum">
              <a:rPr kumimoji="1" lang="ja-JP" altLang="en-US" smtClean="0"/>
              <a:t>‹#›</a:t>
            </a:fld>
            <a:endParaRPr kumimoji="1" lang="ja-JP" altLang="en-US"/>
          </a:p>
        </p:txBody>
      </p:sp>
    </p:spTree>
    <p:extLst>
      <p:ext uri="{BB962C8B-B14F-4D97-AF65-F5344CB8AC3E}">
        <p14:creationId xmlns:p14="http://schemas.microsoft.com/office/powerpoint/2010/main" val="4113462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853DD9-DCBA-4A78-A0F1-EFD4B26D9956}" type="datetimeFigureOut">
              <a:rPr kumimoji="1" lang="ja-JP" altLang="en-US" smtClean="0"/>
              <a:t>2024/6/21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3EC9E5-313E-44DE-8DAB-8BFE87C4F1F8}" type="slidenum">
              <a:rPr kumimoji="1" lang="ja-JP" altLang="en-US" smtClean="0"/>
              <a:t>‹#›</a:t>
            </a:fld>
            <a:endParaRPr kumimoji="1" lang="ja-JP" altLang="en-US"/>
          </a:p>
        </p:txBody>
      </p:sp>
    </p:spTree>
    <p:extLst>
      <p:ext uri="{BB962C8B-B14F-4D97-AF65-F5344CB8AC3E}">
        <p14:creationId xmlns:p14="http://schemas.microsoft.com/office/powerpoint/2010/main" val="3524771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F853DD9-DCBA-4A78-A0F1-EFD4B26D9956}" type="datetimeFigureOut">
              <a:rPr kumimoji="1" lang="ja-JP" altLang="en-US" smtClean="0"/>
              <a:t>2024/6/21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3EC9E5-313E-44DE-8DAB-8BFE87C4F1F8}" type="slidenum">
              <a:rPr kumimoji="1" lang="ja-JP" altLang="en-US" smtClean="0"/>
              <a:t>‹#›</a:t>
            </a:fld>
            <a:endParaRPr kumimoji="1" lang="ja-JP" altLang="en-US"/>
          </a:p>
        </p:txBody>
      </p:sp>
    </p:spTree>
    <p:extLst>
      <p:ext uri="{BB962C8B-B14F-4D97-AF65-F5344CB8AC3E}">
        <p14:creationId xmlns:p14="http://schemas.microsoft.com/office/powerpoint/2010/main" val="3281680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F853DD9-DCBA-4A78-A0F1-EFD4B26D9956}" type="datetimeFigureOut">
              <a:rPr kumimoji="1" lang="ja-JP" altLang="en-US" smtClean="0"/>
              <a:t>2024/6/21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3EC9E5-313E-44DE-8DAB-8BFE87C4F1F8}" type="slidenum">
              <a:rPr kumimoji="1" lang="ja-JP" altLang="en-US" smtClean="0"/>
              <a:t>‹#›</a:t>
            </a:fld>
            <a:endParaRPr kumimoji="1" lang="ja-JP" altLang="en-US"/>
          </a:p>
        </p:txBody>
      </p:sp>
    </p:spTree>
    <p:extLst>
      <p:ext uri="{BB962C8B-B14F-4D97-AF65-F5344CB8AC3E}">
        <p14:creationId xmlns:p14="http://schemas.microsoft.com/office/powerpoint/2010/main" val="73427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F853DD9-DCBA-4A78-A0F1-EFD4B26D9956}" type="datetimeFigureOut">
              <a:rPr kumimoji="1" lang="ja-JP" altLang="en-US" smtClean="0"/>
              <a:t>2024/6/21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D3EC9E5-313E-44DE-8DAB-8BFE87C4F1F8}" type="slidenum">
              <a:rPr kumimoji="1" lang="ja-JP" altLang="en-US" smtClean="0"/>
              <a:t>‹#›</a:t>
            </a:fld>
            <a:endParaRPr kumimoji="1" lang="ja-JP" altLang="en-US"/>
          </a:p>
        </p:txBody>
      </p:sp>
    </p:spTree>
    <p:extLst>
      <p:ext uri="{BB962C8B-B14F-4D97-AF65-F5344CB8AC3E}">
        <p14:creationId xmlns:p14="http://schemas.microsoft.com/office/powerpoint/2010/main" val="1804763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F853DD9-DCBA-4A78-A0F1-EFD4B26D9956}" type="datetimeFigureOut">
              <a:rPr kumimoji="1" lang="ja-JP" altLang="en-US" smtClean="0"/>
              <a:t>2024/6/21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D3EC9E5-313E-44DE-8DAB-8BFE87C4F1F8}" type="slidenum">
              <a:rPr kumimoji="1" lang="ja-JP" altLang="en-US" smtClean="0"/>
              <a:t>‹#›</a:t>
            </a:fld>
            <a:endParaRPr kumimoji="1" lang="ja-JP" altLang="en-US"/>
          </a:p>
        </p:txBody>
      </p:sp>
    </p:spTree>
    <p:extLst>
      <p:ext uri="{BB962C8B-B14F-4D97-AF65-F5344CB8AC3E}">
        <p14:creationId xmlns:p14="http://schemas.microsoft.com/office/powerpoint/2010/main" val="270668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853DD9-DCBA-4A78-A0F1-EFD4B26D9956}" type="datetimeFigureOut">
              <a:rPr kumimoji="1" lang="ja-JP" altLang="en-US" smtClean="0"/>
              <a:t>2024/6/21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D3EC9E5-313E-44DE-8DAB-8BFE87C4F1F8}" type="slidenum">
              <a:rPr kumimoji="1" lang="ja-JP" altLang="en-US" smtClean="0"/>
              <a:t>‹#›</a:t>
            </a:fld>
            <a:endParaRPr kumimoji="1" lang="ja-JP" altLang="en-US"/>
          </a:p>
        </p:txBody>
      </p:sp>
    </p:spTree>
    <p:extLst>
      <p:ext uri="{BB962C8B-B14F-4D97-AF65-F5344CB8AC3E}">
        <p14:creationId xmlns:p14="http://schemas.microsoft.com/office/powerpoint/2010/main" val="919360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853DD9-DCBA-4A78-A0F1-EFD4B26D9956}" type="datetimeFigureOut">
              <a:rPr kumimoji="1" lang="ja-JP" altLang="en-US" smtClean="0"/>
              <a:t>2024/6/21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3EC9E5-313E-44DE-8DAB-8BFE87C4F1F8}" type="slidenum">
              <a:rPr kumimoji="1" lang="ja-JP" altLang="en-US" smtClean="0"/>
              <a:t>‹#›</a:t>
            </a:fld>
            <a:endParaRPr kumimoji="1" lang="ja-JP" altLang="en-US"/>
          </a:p>
        </p:txBody>
      </p:sp>
    </p:spTree>
    <p:extLst>
      <p:ext uri="{BB962C8B-B14F-4D97-AF65-F5344CB8AC3E}">
        <p14:creationId xmlns:p14="http://schemas.microsoft.com/office/powerpoint/2010/main" val="188231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853DD9-DCBA-4A78-A0F1-EFD4B26D9956}" type="datetimeFigureOut">
              <a:rPr kumimoji="1" lang="ja-JP" altLang="en-US" smtClean="0"/>
              <a:t>2024/6/21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3EC9E5-313E-44DE-8DAB-8BFE87C4F1F8}" type="slidenum">
              <a:rPr kumimoji="1" lang="ja-JP" altLang="en-US" smtClean="0"/>
              <a:t>‹#›</a:t>
            </a:fld>
            <a:endParaRPr kumimoji="1" lang="ja-JP" altLang="en-US"/>
          </a:p>
        </p:txBody>
      </p:sp>
    </p:spTree>
    <p:extLst>
      <p:ext uri="{BB962C8B-B14F-4D97-AF65-F5344CB8AC3E}">
        <p14:creationId xmlns:p14="http://schemas.microsoft.com/office/powerpoint/2010/main" val="2242248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53DD9-DCBA-4A78-A0F1-EFD4B26D9956}" type="datetimeFigureOut">
              <a:rPr kumimoji="1" lang="ja-JP" altLang="en-US" smtClean="0"/>
              <a:t>2024/6/21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EC9E5-313E-44DE-8DAB-8BFE87C4F1F8}" type="slidenum">
              <a:rPr kumimoji="1" lang="ja-JP" altLang="en-US" smtClean="0"/>
              <a:t>‹#›</a:t>
            </a:fld>
            <a:endParaRPr kumimoji="1" lang="ja-JP" altLang="en-US"/>
          </a:p>
        </p:txBody>
      </p:sp>
    </p:spTree>
    <p:extLst>
      <p:ext uri="{BB962C8B-B14F-4D97-AF65-F5344CB8AC3E}">
        <p14:creationId xmlns:p14="http://schemas.microsoft.com/office/powerpoint/2010/main" val="3910960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449942" y="71658"/>
            <a:ext cx="11399158" cy="400110"/>
          </a:xfrm>
          <a:prstGeom prst="rect">
            <a:avLst/>
          </a:prstGeom>
          <a:noFill/>
        </p:spPr>
        <p:txBody>
          <a:bodyPr wrap="square" rtlCol="0">
            <a:spAutoFit/>
          </a:bodyPr>
          <a:lstStyle/>
          <a:p>
            <a:r>
              <a:rPr lang="ja-JP" altLang="en-US" sz="2000" b="1" dirty="0" smtClean="0">
                <a:ea typeface="Meiryo UI" panose="020B0604030504040204" pitchFamily="50" charset="-128"/>
              </a:rPr>
              <a:t>仙台</a:t>
            </a:r>
            <a:r>
              <a:rPr lang="ja-JP" altLang="en-US" sz="2000" b="1" smtClean="0">
                <a:ea typeface="Meiryo UI" panose="020B0604030504040204" pitchFamily="50" charset="-128"/>
              </a:rPr>
              <a:t>・</a:t>
            </a:r>
            <a:r>
              <a:rPr lang="ja-JP" altLang="en-US" sz="2000" b="1" smtClean="0">
                <a:ea typeface="Meiryo UI" panose="020B0604030504040204" pitchFamily="50" charset="-128"/>
              </a:rPr>
              <a:t>東北　学生</a:t>
            </a:r>
            <a:r>
              <a:rPr lang="ja-JP" altLang="en-US" sz="2000" b="1" dirty="0" smtClean="0">
                <a:ea typeface="Meiryo UI" panose="020B0604030504040204" pitchFamily="50" charset="-128"/>
              </a:rPr>
              <a:t>ドライブスタンプスタンプラリーコンテスト</a:t>
            </a:r>
            <a:r>
              <a:rPr lang="en-US" altLang="ja-JP" sz="2000" b="1" dirty="0" smtClean="0">
                <a:ea typeface="Meiryo UI" panose="020B0604030504040204" pitchFamily="50" charset="-128"/>
              </a:rPr>
              <a:t>2024</a:t>
            </a:r>
            <a:r>
              <a:rPr lang="ja-JP" altLang="en-US" sz="2000" b="1" dirty="0" smtClean="0">
                <a:ea typeface="Meiryo UI" panose="020B0604030504040204" pitchFamily="50" charset="-128"/>
              </a:rPr>
              <a:t>　提案概要</a:t>
            </a:r>
            <a:endParaRPr lang="en-US" altLang="ja-JP" sz="2000" b="1" dirty="0" smtClean="0">
              <a:ea typeface="Meiryo UI" panose="020B0604030504040204" pitchFamily="50" charset="-128"/>
            </a:endParaRPr>
          </a:p>
        </p:txBody>
      </p:sp>
      <p:cxnSp>
        <p:nvCxnSpPr>
          <p:cNvPr id="80" name="直線コネクタ 79"/>
          <p:cNvCxnSpPr/>
          <p:nvPr/>
        </p:nvCxnSpPr>
        <p:spPr>
          <a:xfrm>
            <a:off x="449942" y="471768"/>
            <a:ext cx="11248572" cy="0"/>
          </a:xfrm>
          <a:prstGeom prst="line">
            <a:avLst/>
          </a:prstGeom>
          <a:ln w="76200">
            <a:solidFill>
              <a:srgbClr val="BDD7EE"/>
            </a:solidFill>
          </a:ln>
        </p:spPr>
        <p:style>
          <a:lnRef idx="1">
            <a:schemeClr val="accent1"/>
          </a:lnRef>
          <a:fillRef idx="0">
            <a:schemeClr val="accent1"/>
          </a:fillRef>
          <a:effectRef idx="0">
            <a:schemeClr val="accent1"/>
          </a:effectRef>
          <a:fontRef idx="minor">
            <a:schemeClr val="tx1"/>
          </a:fontRef>
        </p:style>
      </p:cxnSp>
      <p:graphicFrame>
        <p:nvGraphicFramePr>
          <p:cNvPr id="5" name="表 4"/>
          <p:cNvGraphicFramePr>
            <a:graphicFrameLocks noGrp="1"/>
          </p:cNvGraphicFramePr>
          <p:nvPr>
            <p:extLst>
              <p:ext uri="{D42A27DB-BD31-4B8C-83A1-F6EECF244321}">
                <p14:modId xmlns:p14="http://schemas.microsoft.com/office/powerpoint/2010/main" val="1652216228"/>
              </p:ext>
            </p:extLst>
          </p:nvPr>
        </p:nvGraphicFramePr>
        <p:xfrm>
          <a:off x="497806" y="586390"/>
          <a:ext cx="11200708" cy="595884"/>
        </p:xfrm>
        <a:graphic>
          <a:graphicData uri="http://schemas.openxmlformats.org/drawingml/2006/table">
            <a:tbl>
              <a:tblPr firstRow="1" bandRow="1">
                <a:tableStyleId>{2D5ABB26-0587-4C30-8999-92F81FD0307C}</a:tableStyleId>
              </a:tblPr>
              <a:tblGrid>
                <a:gridCol w="1699294">
                  <a:extLst>
                    <a:ext uri="{9D8B030D-6E8A-4147-A177-3AD203B41FA5}">
                      <a16:colId xmlns:a16="http://schemas.microsoft.com/office/drawing/2014/main" val="361973031"/>
                    </a:ext>
                  </a:extLst>
                </a:gridCol>
                <a:gridCol w="3901060">
                  <a:extLst>
                    <a:ext uri="{9D8B030D-6E8A-4147-A177-3AD203B41FA5}">
                      <a16:colId xmlns:a16="http://schemas.microsoft.com/office/drawing/2014/main" val="3216308581"/>
                    </a:ext>
                  </a:extLst>
                </a:gridCol>
                <a:gridCol w="1661540">
                  <a:extLst>
                    <a:ext uri="{9D8B030D-6E8A-4147-A177-3AD203B41FA5}">
                      <a16:colId xmlns:a16="http://schemas.microsoft.com/office/drawing/2014/main" val="3956986665"/>
                    </a:ext>
                  </a:extLst>
                </a:gridCol>
                <a:gridCol w="3938814">
                  <a:extLst>
                    <a:ext uri="{9D8B030D-6E8A-4147-A177-3AD203B41FA5}">
                      <a16:colId xmlns:a16="http://schemas.microsoft.com/office/drawing/2014/main" val="288937220"/>
                    </a:ext>
                  </a:extLst>
                </a:gridCol>
              </a:tblGrid>
              <a:tr h="263714">
                <a:tc>
                  <a:txBody>
                    <a:bodyPr/>
                    <a:lstStyle/>
                    <a:p>
                      <a:pPr algn="ctr"/>
                      <a:r>
                        <a:rPr kumimoji="1" lang="ja-JP" altLang="en-US" sz="1050" dirty="0" smtClean="0">
                          <a:latin typeface="Meiryo UI" panose="020B0604030504040204" pitchFamily="50" charset="-128"/>
                          <a:ea typeface="Meiryo UI" panose="020B0604030504040204" pitchFamily="50" charset="-128"/>
                        </a:rPr>
                        <a:t>学校名</a:t>
                      </a: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rgbClr val="D9D9D9"/>
                    </a:solidFill>
                  </a:tcPr>
                </a:tc>
                <a:tc>
                  <a:txBody>
                    <a:bodyPr/>
                    <a:lstStyle/>
                    <a:p>
                      <a:pPr marL="0" lvl="0" indent="0">
                        <a:lnSpc>
                          <a:spcPct val="150000"/>
                        </a:lnSpc>
                        <a:buFont typeface="Arial" panose="020B0604020202020204" pitchFamily="34" charset="0"/>
                        <a:buNone/>
                      </a:pPr>
                      <a:r>
                        <a:rPr kumimoji="1" lang="ja-JP" altLang="en-US" sz="1050" dirty="0" smtClean="0">
                          <a:latin typeface="Meiryo UI" panose="020B0604030504040204" pitchFamily="50" charset="-128"/>
                          <a:ea typeface="Meiryo UI" panose="020B0604030504040204" pitchFamily="50" charset="-128"/>
                        </a:rPr>
                        <a:t>〇〇大学</a:t>
                      </a: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tc>
                  <a:txBody>
                    <a:bodyPr/>
                    <a:lstStyle/>
                    <a:p>
                      <a:pPr marL="0" lvl="0" indent="0" algn="ctr">
                        <a:lnSpc>
                          <a:spcPct val="150000"/>
                        </a:lnSpc>
                        <a:buFont typeface="Arial" panose="020B0604020202020204" pitchFamily="34" charset="0"/>
                        <a:buNone/>
                      </a:pPr>
                      <a:r>
                        <a:rPr kumimoji="1" lang="ja-JP" altLang="en-US" sz="1050" dirty="0" smtClean="0">
                          <a:latin typeface="Meiryo UI" panose="020B0604030504040204" pitchFamily="50" charset="-128"/>
                          <a:ea typeface="Meiryo UI" panose="020B0604030504040204" pitchFamily="50" charset="-128"/>
                        </a:rPr>
                        <a:t>チーム名</a:t>
                      </a: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rgbClr val="D9D9D9"/>
                    </a:solidFill>
                  </a:tcPr>
                </a:tc>
                <a:tc>
                  <a:txBody>
                    <a:bodyPr/>
                    <a:lstStyle/>
                    <a:p>
                      <a:pPr marL="0" lvl="0" indent="0">
                        <a:lnSpc>
                          <a:spcPct val="150000"/>
                        </a:lnSpc>
                        <a:buFont typeface="Arial" panose="020B0604020202020204" pitchFamily="34" charset="0"/>
                        <a:buNone/>
                      </a:pPr>
                      <a:r>
                        <a:rPr kumimoji="1" lang="ja-JP" altLang="en-US" sz="1050" dirty="0" smtClean="0">
                          <a:latin typeface="Meiryo UI" panose="020B0604030504040204" pitchFamily="50" charset="-128"/>
                          <a:ea typeface="Meiryo UI" panose="020B0604030504040204" pitchFamily="50" charset="-128"/>
                        </a:rPr>
                        <a:t>チーム〇〇</a:t>
                      </a: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78839948"/>
                  </a:ext>
                </a:extLst>
              </a:tr>
              <a:tr h="263714">
                <a:tc>
                  <a:txBody>
                    <a:bodyPr/>
                    <a:lstStyle/>
                    <a:p>
                      <a:pPr algn="ctr"/>
                      <a:r>
                        <a:rPr kumimoji="1" lang="ja-JP" altLang="en-US" sz="1050" dirty="0" smtClean="0">
                          <a:latin typeface="Meiryo UI" panose="020B0604030504040204" pitchFamily="50" charset="-128"/>
                          <a:ea typeface="Meiryo UI" panose="020B0604030504040204" pitchFamily="50" charset="-128"/>
                        </a:rPr>
                        <a:t>対象市町村</a:t>
                      </a: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rgbClr val="D9D9D9"/>
                    </a:solidFill>
                  </a:tcPr>
                </a:tc>
                <a:tc>
                  <a:txBody>
                    <a:bodyPr/>
                    <a:lstStyle/>
                    <a:p>
                      <a:pPr marL="0" lvl="0" indent="0">
                        <a:lnSpc>
                          <a:spcPct val="150000"/>
                        </a:lnSpc>
                        <a:buFont typeface="Arial" panose="020B0604020202020204" pitchFamily="34" charset="0"/>
                        <a:buNone/>
                      </a:pPr>
                      <a:r>
                        <a:rPr kumimoji="1" lang="ja-JP" altLang="en-US" sz="1050" dirty="0" smtClean="0">
                          <a:latin typeface="Meiryo UI" panose="020B0604030504040204" pitchFamily="50" charset="-128"/>
                          <a:ea typeface="Meiryo UI" panose="020B0604030504040204" pitchFamily="50" charset="-128"/>
                        </a:rPr>
                        <a:t>（例）宮城県仙台市、山形県山形市、山形県天童市</a:t>
                      </a: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tc>
                  <a:txBody>
                    <a:bodyPr/>
                    <a:lstStyle/>
                    <a:p>
                      <a:pPr marL="0" lvl="0" indent="0" algn="ctr">
                        <a:lnSpc>
                          <a:spcPct val="150000"/>
                        </a:lnSpc>
                        <a:buFont typeface="Arial" panose="020B0604020202020204" pitchFamily="34" charset="0"/>
                        <a:buNone/>
                      </a:pPr>
                      <a:r>
                        <a:rPr kumimoji="1" lang="ja-JP" altLang="en-US" sz="1050" dirty="0" smtClean="0">
                          <a:latin typeface="Meiryo UI" panose="020B0604030504040204" pitchFamily="50" charset="-128"/>
                          <a:ea typeface="Meiryo UI" panose="020B0604030504040204" pitchFamily="50" charset="-128"/>
                        </a:rPr>
                        <a:t>ターゲット</a:t>
                      </a: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rgbClr val="D9D9D9"/>
                    </a:solidFill>
                  </a:tcPr>
                </a:tc>
                <a:tc>
                  <a:txBody>
                    <a:bodyPr/>
                    <a:lstStyle/>
                    <a:p>
                      <a:pPr marL="0" lvl="0" indent="0">
                        <a:lnSpc>
                          <a:spcPct val="150000"/>
                        </a:lnSpc>
                        <a:buFont typeface="Arial" panose="020B0604020202020204" pitchFamily="34" charset="0"/>
                        <a:buNone/>
                      </a:pPr>
                      <a:r>
                        <a:rPr kumimoji="1" lang="ja-JP" altLang="en-US" sz="1050" dirty="0" smtClean="0">
                          <a:latin typeface="Meiryo UI" panose="020B0604030504040204" pitchFamily="50" charset="-128"/>
                          <a:ea typeface="Meiryo UI" panose="020B0604030504040204" pitchFamily="50" charset="-128"/>
                        </a:rPr>
                        <a:t>（例）仙台市在住の親子連れ</a:t>
                      </a: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4258575646"/>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065311892"/>
              </p:ext>
            </p:extLst>
          </p:nvPr>
        </p:nvGraphicFramePr>
        <p:xfrm>
          <a:off x="497805" y="1296896"/>
          <a:ext cx="11200709" cy="2646754"/>
        </p:xfrm>
        <a:graphic>
          <a:graphicData uri="http://schemas.openxmlformats.org/drawingml/2006/table">
            <a:tbl>
              <a:tblPr firstRow="1" bandRow="1">
                <a:tableStyleId>{2D5ABB26-0587-4C30-8999-92F81FD0307C}</a:tableStyleId>
              </a:tblPr>
              <a:tblGrid>
                <a:gridCol w="1724694">
                  <a:extLst>
                    <a:ext uri="{9D8B030D-6E8A-4147-A177-3AD203B41FA5}">
                      <a16:colId xmlns:a16="http://schemas.microsoft.com/office/drawing/2014/main" val="361973031"/>
                    </a:ext>
                  </a:extLst>
                </a:gridCol>
                <a:gridCol w="1895203">
                  <a:extLst>
                    <a:ext uri="{9D8B030D-6E8A-4147-A177-3AD203B41FA5}">
                      <a16:colId xmlns:a16="http://schemas.microsoft.com/office/drawing/2014/main" val="3216308581"/>
                    </a:ext>
                  </a:extLst>
                </a:gridCol>
                <a:gridCol w="1895203">
                  <a:extLst>
                    <a:ext uri="{9D8B030D-6E8A-4147-A177-3AD203B41FA5}">
                      <a16:colId xmlns:a16="http://schemas.microsoft.com/office/drawing/2014/main" val="2088972517"/>
                    </a:ext>
                  </a:extLst>
                </a:gridCol>
                <a:gridCol w="1895203">
                  <a:extLst>
                    <a:ext uri="{9D8B030D-6E8A-4147-A177-3AD203B41FA5}">
                      <a16:colId xmlns:a16="http://schemas.microsoft.com/office/drawing/2014/main" val="573509013"/>
                    </a:ext>
                  </a:extLst>
                </a:gridCol>
                <a:gridCol w="1895203">
                  <a:extLst>
                    <a:ext uri="{9D8B030D-6E8A-4147-A177-3AD203B41FA5}">
                      <a16:colId xmlns:a16="http://schemas.microsoft.com/office/drawing/2014/main" val="3956986665"/>
                    </a:ext>
                  </a:extLst>
                </a:gridCol>
                <a:gridCol w="1895203">
                  <a:extLst>
                    <a:ext uri="{9D8B030D-6E8A-4147-A177-3AD203B41FA5}">
                      <a16:colId xmlns:a16="http://schemas.microsoft.com/office/drawing/2014/main" val="288937220"/>
                    </a:ext>
                  </a:extLst>
                </a:gridCol>
              </a:tblGrid>
              <a:tr h="314905">
                <a:tc>
                  <a:txBody>
                    <a:bodyPr/>
                    <a:lstStyle/>
                    <a:p>
                      <a:pPr algn="ctr"/>
                      <a:r>
                        <a:rPr kumimoji="1" lang="ja-JP" altLang="en-US" sz="1050" dirty="0" smtClean="0">
                          <a:latin typeface="Meiryo UI" panose="020B0604030504040204" pitchFamily="50" charset="-128"/>
                          <a:ea typeface="Meiryo UI" panose="020B0604030504040204" pitchFamily="50" charset="-128"/>
                        </a:rPr>
                        <a:t>スタンプラリータイトル</a:t>
                      </a: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rgbClr val="D9D9D9"/>
                    </a:solidFill>
                  </a:tcPr>
                </a:tc>
                <a:tc gridSpan="5">
                  <a:txBody>
                    <a:bodyPr/>
                    <a:lstStyle/>
                    <a:p>
                      <a:pPr marL="0" lvl="0" indent="0" algn="l">
                        <a:lnSpc>
                          <a:spcPct val="150000"/>
                        </a:lnSpc>
                        <a:buFont typeface="Arial" panose="020B0604020202020204" pitchFamily="34" charset="0"/>
                        <a:buNone/>
                      </a:pP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tc hMerge="1">
                  <a:txBody>
                    <a:bodyPr/>
                    <a:lstStyle/>
                    <a:p>
                      <a:pPr marL="0" lvl="0" indent="0" algn="l">
                        <a:lnSpc>
                          <a:spcPct val="150000"/>
                        </a:lnSpc>
                        <a:buFont typeface="Arial" panose="020B0604020202020204" pitchFamily="34" charset="0"/>
                        <a:buNone/>
                      </a:pPr>
                      <a:endParaRPr kumimoji="1" lang="ja-JP" altLang="en-US" sz="140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tc hMerge="1">
                  <a:txBody>
                    <a:bodyPr/>
                    <a:lstStyle/>
                    <a:p>
                      <a:pPr marL="0" lvl="0" indent="0" algn="l">
                        <a:lnSpc>
                          <a:spcPct val="150000"/>
                        </a:lnSpc>
                        <a:buFont typeface="Arial" panose="020B0604020202020204" pitchFamily="34" charset="0"/>
                        <a:buNone/>
                      </a:pPr>
                      <a:endParaRPr kumimoji="1" lang="ja-JP" altLang="en-US" sz="140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tc hMerge="1">
                  <a:txBody>
                    <a:bodyPr/>
                    <a:lstStyle/>
                    <a:p>
                      <a:pPr marL="0" lvl="0" indent="0" algn="l">
                        <a:lnSpc>
                          <a:spcPct val="150000"/>
                        </a:lnSpc>
                        <a:buFont typeface="Arial" panose="020B0604020202020204" pitchFamily="34" charset="0"/>
                        <a:buNone/>
                      </a:pPr>
                      <a:endParaRPr kumimoji="1" lang="ja-JP" altLang="en-US" sz="140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noFill/>
                  </a:tcPr>
                </a:tc>
                <a:tc hMerge="1">
                  <a:txBody>
                    <a:bodyPr/>
                    <a:lstStyle/>
                    <a:p>
                      <a:pPr marL="0" lvl="0" indent="0" algn="l">
                        <a:lnSpc>
                          <a:spcPct val="150000"/>
                        </a:lnSpc>
                        <a:buFont typeface="Arial" panose="020B0604020202020204" pitchFamily="34" charset="0"/>
                        <a:buNone/>
                      </a:pPr>
                      <a:endParaRPr kumimoji="1" lang="ja-JP" altLang="en-US" sz="140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956341743"/>
                  </a:ext>
                </a:extLst>
              </a:tr>
              <a:tr h="314905">
                <a:tc>
                  <a:txBody>
                    <a:bodyPr/>
                    <a:lstStyle/>
                    <a:p>
                      <a:pPr algn="ctr"/>
                      <a:r>
                        <a:rPr kumimoji="1" lang="ja-JP" altLang="en-US" sz="1050" smtClean="0">
                          <a:latin typeface="Meiryo UI" panose="020B0604030504040204" pitchFamily="50" charset="-128"/>
                          <a:ea typeface="Meiryo UI" panose="020B0604030504040204" pitchFamily="50" charset="-128"/>
                        </a:rPr>
                        <a:t>スタート地点（仙台市内）</a:t>
                      </a: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rgbClr val="D9D9D9"/>
                    </a:solidFill>
                  </a:tcPr>
                </a:tc>
                <a:tc gridSpan="5">
                  <a:txBody>
                    <a:bodyPr/>
                    <a:lstStyle/>
                    <a:p>
                      <a:pPr marL="0" lvl="0" indent="0" algn="l">
                        <a:lnSpc>
                          <a:spcPct val="150000"/>
                        </a:lnSpc>
                        <a:buFont typeface="Arial" panose="020B0604020202020204" pitchFamily="34" charset="0"/>
                        <a:buNone/>
                      </a:pP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39043112"/>
                  </a:ext>
                </a:extLst>
              </a:tr>
              <a:tr h="325764">
                <a:tc>
                  <a:txBody>
                    <a:bodyPr/>
                    <a:lstStyle/>
                    <a:p>
                      <a:pPr algn="ctr"/>
                      <a:r>
                        <a:rPr kumimoji="1" lang="ja-JP" altLang="en-US" sz="1050" dirty="0" smtClean="0">
                          <a:latin typeface="Meiryo UI" panose="020B0604030504040204" pitchFamily="50" charset="-128"/>
                          <a:ea typeface="Meiryo UI" panose="020B0604030504040204" pitchFamily="50" charset="-128"/>
                        </a:rPr>
                        <a:t>スポット名</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（駅や宿泊施設は設定不可）</a:t>
                      </a:r>
                      <a:endParaRPr kumimoji="1" lang="ja-JP" altLang="en-US" sz="100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rgbClr val="D9D9D9"/>
                    </a:solidFill>
                  </a:tcPr>
                </a:tc>
                <a:tc>
                  <a:txBody>
                    <a:bodyPr/>
                    <a:lstStyle/>
                    <a:p>
                      <a:pPr marL="0" lvl="0" indent="0" algn="l">
                        <a:lnSpc>
                          <a:spcPct val="150000"/>
                        </a:lnSpc>
                        <a:buFont typeface="Arial" panose="020B0604020202020204" pitchFamily="34" charset="0"/>
                        <a:buNone/>
                      </a:pPr>
                      <a:r>
                        <a:rPr kumimoji="1" lang="ja-JP" altLang="en-US" sz="1050" dirty="0" smtClean="0">
                          <a:latin typeface="Meiryo UI" panose="020B0604030504040204" pitchFamily="50" charset="-128"/>
                          <a:ea typeface="Meiryo UI" panose="020B0604030504040204" pitchFamily="50" charset="-128"/>
                        </a:rPr>
                        <a:t>①</a:t>
                      </a: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tc>
                  <a:txBody>
                    <a:bodyPr/>
                    <a:lstStyle/>
                    <a:p>
                      <a:pPr marL="0" lvl="0" indent="0" algn="l">
                        <a:lnSpc>
                          <a:spcPct val="150000"/>
                        </a:lnSpc>
                        <a:buFont typeface="Arial" panose="020B0604020202020204" pitchFamily="34" charset="0"/>
                        <a:buNone/>
                      </a:pPr>
                      <a:r>
                        <a:rPr kumimoji="1" lang="ja-JP" altLang="en-US" sz="1050" dirty="0" smtClean="0">
                          <a:latin typeface="Meiryo UI" panose="020B0604030504040204" pitchFamily="50" charset="-128"/>
                          <a:ea typeface="Meiryo UI" panose="020B0604030504040204" pitchFamily="50" charset="-128"/>
                        </a:rPr>
                        <a:t>②</a:t>
                      </a: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tc>
                  <a:txBody>
                    <a:bodyPr/>
                    <a:lstStyle/>
                    <a:p>
                      <a:pPr marL="0" lvl="0" indent="0" algn="l">
                        <a:lnSpc>
                          <a:spcPct val="150000"/>
                        </a:lnSpc>
                        <a:buFont typeface="Arial" panose="020B0604020202020204" pitchFamily="34" charset="0"/>
                        <a:buNone/>
                      </a:pPr>
                      <a:r>
                        <a:rPr kumimoji="1" lang="ja-JP" altLang="en-US" sz="1050" dirty="0" smtClean="0">
                          <a:latin typeface="Meiryo UI" panose="020B0604030504040204" pitchFamily="50" charset="-128"/>
                          <a:ea typeface="Meiryo UI" panose="020B0604030504040204" pitchFamily="50" charset="-128"/>
                        </a:rPr>
                        <a:t>③</a:t>
                      </a: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tc>
                  <a:txBody>
                    <a:bodyPr/>
                    <a:lstStyle/>
                    <a:p>
                      <a:pPr marL="0" lvl="0" indent="0" algn="l">
                        <a:lnSpc>
                          <a:spcPct val="150000"/>
                        </a:lnSpc>
                        <a:buFont typeface="Arial" panose="020B0604020202020204" pitchFamily="34" charset="0"/>
                        <a:buNone/>
                      </a:pPr>
                      <a:r>
                        <a:rPr kumimoji="1" lang="ja-JP" altLang="en-US" sz="1050" dirty="0" smtClean="0">
                          <a:latin typeface="Meiryo UI" panose="020B0604030504040204" pitchFamily="50" charset="-128"/>
                          <a:ea typeface="Meiryo UI" panose="020B0604030504040204" pitchFamily="50" charset="-128"/>
                        </a:rPr>
                        <a:t>④</a:t>
                      </a: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noFill/>
                  </a:tcPr>
                </a:tc>
                <a:tc>
                  <a:txBody>
                    <a:bodyPr/>
                    <a:lstStyle/>
                    <a:p>
                      <a:pPr marL="0" lvl="0" indent="0" algn="l">
                        <a:lnSpc>
                          <a:spcPct val="150000"/>
                        </a:lnSpc>
                        <a:buFont typeface="Arial" panose="020B0604020202020204" pitchFamily="34" charset="0"/>
                        <a:buNone/>
                      </a:pPr>
                      <a:r>
                        <a:rPr kumimoji="1" lang="ja-JP" altLang="en-US" sz="1100" dirty="0" smtClean="0">
                          <a:latin typeface="Meiryo UI" panose="020B0604030504040204" pitchFamily="50" charset="-128"/>
                          <a:ea typeface="Meiryo UI" panose="020B0604030504040204" pitchFamily="50" charset="-128"/>
                        </a:rPr>
                        <a:t>⑤</a:t>
                      </a:r>
                      <a:endParaRPr kumimoji="1" lang="ja-JP" altLang="en-US" sz="110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78839948"/>
                  </a:ext>
                </a:extLst>
              </a:tr>
              <a:tr h="727793">
                <a:tc>
                  <a:txBody>
                    <a:bodyPr/>
                    <a:lstStyle/>
                    <a:p>
                      <a:pPr algn="ctr"/>
                      <a:r>
                        <a:rPr kumimoji="1" lang="ja-JP" altLang="en-US" sz="1050" dirty="0" smtClean="0">
                          <a:latin typeface="Meiryo UI" panose="020B0604030504040204" pitchFamily="50" charset="-128"/>
                          <a:ea typeface="Meiryo UI" panose="020B0604030504040204" pitchFamily="50" charset="-128"/>
                        </a:rPr>
                        <a:t>写真</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（各県の二次利用が許可されたサイト等から使用する場合には出典を明記してください）</a:t>
                      </a:r>
                      <a:endParaRPr kumimoji="1" lang="en-US" altLang="ja-JP" sz="900" dirty="0" smtClean="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rgbClr val="D9D9D9"/>
                    </a:solidFill>
                  </a:tcPr>
                </a:tc>
                <a:tc>
                  <a:txBody>
                    <a:bodyPr/>
                    <a:lstStyle/>
                    <a:p>
                      <a:pPr marL="0" lvl="0" indent="0" algn="l">
                        <a:lnSpc>
                          <a:spcPct val="150000"/>
                        </a:lnSpc>
                        <a:buFont typeface="Arial" panose="020B0604020202020204" pitchFamily="34" charset="0"/>
                        <a:buNone/>
                      </a:pPr>
                      <a:endParaRPr kumimoji="1" lang="en-US" altLang="ja-JP" sz="1050" dirty="0" smtClean="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tc>
                  <a:txBody>
                    <a:bodyPr/>
                    <a:lstStyle/>
                    <a:p>
                      <a:pPr marL="0" lvl="0" indent="0" algn="l">
                        <a:lnSpc>
                          <a:spcPct val="150000"/>
                        </a:lnSpc>
                        <a:buFont typeface="Arial" panose="020B0604020202020204" pitchFamily="34" charset="0"/>
                        <a:buNone/>
                      </a:pPr>
                      <a:endParaRPr kumimoji="1" lang="ja-JP" altLang="en-US" sz="1050" dirty="0">
                        <a:latin typeface="Meiryo UI" panose="020B0604030504040204" pitchFamily="50" charset="-128"/>
                        <a:ea typeface="Meiryo UI" panose="020B0604030504040204" pitchFamily="50" charset="-128"/>
                      </a:endParaRPr>
                    </a:p>
                  </a:txBody>
                  <a:tcP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tc>
                  <a:txBody>
                    <a:bodyPr/>
                    <a:lstStyle/>
                    <a:p>
                      <a:pPr marL="0" lvl="0" indent="0" algn="l">
                        <a:lnSpc>
                          <a:spcPct val="150000"/>
                        </a:lnSpc>
                        <a:buFont typeface="Arial" panose="020B0604020202020204" pitchFamily="34" charset="0"/>
                        <a:buNone/>
                      </a:pPr>
                      <a:endParaRPr kumimoji="1" lang="ja-JP" altLang="en-US" sz="1050" dirty="0">
                        <a:latin typeface="Meiryo UI" panose="020B0604030504040204" pitchFamily="50" charset="-128"/>
                        <a:ea typeface="Meiryo UI" panose="020B0604030504040204" pitchFamily="50" charset="-128"/>
                      </a:endParaRPr>
                    </a:p>
                  </a:txBody>
                  <a:tcP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tc>
                  <a:txBody>
                    <a:bodyPr/>
                    <a:lstStyle/>
                    <a:p>
                      <a:pPr marL="0" lvl="0" indent="0" algn="l">
                        <a:lnSpc>
                          <a:spcPct val="150000"/>
                        </a:lnSpc>
                        <a:buFont typeface="Arial" panose="020B0604020202020204" pitchFamily="34" charset="0"/>
                        <a:buNone/>
                      </a:pPr>
                      <a:endParaRPr kumimoji="1" lang="ja-JP" altLang="en-US" sz="1050" dirty="0">
                        <a:latin typeface="Meiryo UI" panose="020B0604030504040204" pitchFamily="50" charset="-128"/>
                        <a:ea typeface="Meiryo UI" panose="020B0604030504040204" pitchFamily="50" charset="-128"/>
                      </a:endParaRPr>
                    </a:p>
                  </a:txBody>
                  <a:tcP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noFill/>
                  </a:tcPr>
                </a:tc>
                <a:tc>
                  <a:txBody>
                    <a:bodyPr/>
                    <a:lstStyle/>
                    <a:p>
                      <a:pPr marL="0" lvl="0" indent="0" algn="l">
                        <a:lnSpc>
                          <a:spcPct val="150000"/>
                        </a:lnSpc>
                        <a:buFont typeface="Arial" panose="020B0604020202020204" pitchFamily="34" charset="0"/>
                        <a:buNone/>
                      </a:pPr>
                      <a:endParaRPr kumimoji="1" lang="ja-JP" altLang="en-US" sz="1100" dirty="0">
                        <a:latin typeface="Meiryo UI" panose="020B0604030504040204" pitchFamily="50" charset="-128"/>
                        <a:ea typeface="Meiryo UI" panose="020B0604030504040204" pitchFamily="50" charset="-128"/>
                      </a:endParaRPr>
                    </a:p>
                  </a:txBody>
                  <a:tcP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547468344"/>
                  </a:ext>
                </a:extLst>
              </a:tr>
              <a:tr h="552496">
                <a:tc>
                  <a:txBody>
                    <a:bodyPr/>
                    <a:lstStyle/>
                    <a:p>
                      <a:pPr algn="ctr"/>
                      <a:r>
                        <a:rPr kumimoji="1" lang="ja-JP" altLang="en-US" sz="1050" dirty="0" smtClean="0">
                          <a:latin typeface="Meiryo UI" panose="020B0604030504040204" pitchFamily="50" charset="-128"/>
                          <a:ea typeface="Meiryo UI" panose="020B0604030504040204" pitchFamily="50" charset="-128"/>
                        </a:rPr>
                        <a:t>住所</a:t>
                      </a: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rgbClr val="D9D9D9"/>
                    </a:solidFill>
                  </a:tcPr>
                </a:tc>
                <a:tc>
                  <a:txBody>
                    <a:bodyPr/>
                    <a:lstStyle/>
                    <a:p>
                      <a:pPr marL="0" lvl="0" indent="0" algn="l">
                        <a:lnSpc>
                          <a:spcPct val="150000"/>
                        </a:lnSpc>
                        <a:buFont typeface="Arial" panose="020B0604020202020204" pitchFamily="34" charset="0"/>
                        <a:buNone/>
                      </a:pPr>
                      <a:r>
                        <a:rPr kumimoji="1" lang="ja-JP" altLang="en-US" sz="1050" dirty="0" smtClean="0">
                          <a:latin typeface="Meiryo UI" panose="020B0604030504040204" pitchFamily="50" charset="-128"/>
                          <a:ea typeface="Meiryo UI" panose="020B0604030504040204" pitchFamily="50" charset="-128"/>
                        </a:rPr>
                        <a:t>宮城県仙台市・・・</a:t>
                      </a:r>
                      <a:endParaRPr kumimoji="1" lang="en-US" altLang="ja-JP" sz="1050" dirty="0" smtClean="0">
                        <a:latin typeface="Meiryo UI" panose="020B0604030504040204" pitchFamily="50" charset="-128"/>
                        <a:ea typeface="Meiryo UI" panose="020B0604030504040204" pitchFamily="50" charset="-128"/>
                      </a:endParaRPr>
                    </a:p>
                    <a:p>
                      <a:pPr marL="0" lvl="0" indent="0" algn="l">
                        <a:lnSpc>
                          <a:spcPct val="150000"/>
                        </a:lnSpc>
                        <a:buFont typeface="Arial" panose="020B0604020202020204" pitchFamily="34" charset="0"/>
                        <a:buNone/>
                      </a:pPr>
                      <a:endParaRPr kumimoji="1" lang="en-US" altLang="ja-JP" sz="1050" dirty="0" smtClean="0">
                        <a:latin typeface="Meiryo UI" panose="020B0604030504040204" pitchFamily="50" charset="-128"/>
                        <a:ea typeface="Meiryo UI" panose="020B0604030504040204" pitchFamily="50" charset="-128"/>
                      </a:endParaRPr>
                    </a:p>
                  </a:txBody>
                  <a:tcP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tc>
                  <a:txBody>
                    <a:bodyPr/>
                    <a:lstStyle/>
                    <a:p>
                      <a:pPr marL="0" lvl="0" indent="0" algn="l">
                        <a:lnSpc>
                          <a:spcPct val="150000"/>
                        </a:lnSpc>
                        <a:buFont typeface="Arial" panose="020B0604020202020204" pitchFamily="34" charset="0"/>
                        <a:buNone/>
                      </a:pPr>
                      <a:r>
                        <a:rPr kumimoji="1" lang="ja-JP" altLang="en-US" sz="1050" dirty="0" smtClean="0">
                          <a:latin typeface="Meiryo UI" panose="020B0604030504040204" pitchFamily="50" charset="-128"/>
                          <a:ea typeface="Meiryo UI" panose="020B0604030504040204" pitchFamily="50" charset="-128"/>
                        </a:rPr>
                        <a:t>宮城県仙台市・・・</a:t>
                      </a:r>
                      <a:endParaRPr kumimoji="1" lang="ja-JP" altLang="en-US" sz="1050" dirty="0">
                        <a:latin typeface="Meiryo UI" panose="020B0604030504040204" pitchFamily="50" charset="-128"/>
                        <a:ea typeface="Meiryo UI" panose="020B0604030504040204" pitchFamily="50" charset="-128"/>
                      </a:endParaRPr>
                    </a:p>
                  </a:txBody>
                  <a:tcP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tc>
                  <a:txBody>
                    <a:bodyPr/>
                    <a:lstStyle/>
                    <a:p>
                      <a:pPr marL="0" lvl="0" indent="0" algn="l">
                        <a:lnSpc>
                          <a:spcPct val="150000"/>
                        </a:lnSpc>
                        <a:buFont typeface="Arial" panose="020B0604020202020204" pitchFamily="34" charset="0"/>
                        <a:buNone/>
                      </a:pPr>
                      <a:r>
                        <a:rPr kumimoji="1" lang="ja-JP" altLang="en-US" sz="1050" dirty="0" smtClean="0">
                          <a:latin typeface="Meiryo UI" panose="020B0604030504040204" pitchFamily="50" charset="-128"/>
                          <a:ea typeface="Meiryo UI" panose="020B0604030504040204" pitchFamily="50" charset="-128"/>
                        </a:rPr>
                        <a:t>山形県天童市・・・</a:t>
                      </a:r>
                      <a:endParaRPr kumimoji="1" lang="ja-JP" altLang="en-US" sz="1050" dirty="0">
                        <a:latin typeface="Meiryo UI" panose="020B0604030504040204" pitchFamily="50" charset="-128"/>
                        <a:ea typeface="Meiryo UI" panose="020B0604030504040204" pitchFamily="50" charset="-128"/>
                      </a:endParaRPr>
                    </a:p>
                  </a:txBody>
                  <a:tcP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tc>
                  <a:txBody>
                    <a:bodyPr/>
                    <a:lstStyle/>
                    <a:p>
                      <a:pPr marL="0" lvl="0" indent="0" algn="l">
                        <a:lnSpc>
                          <a:spcPct val="150000"/>
                        </a:lnSpc>
                        <a:buFont typeface="Arial" panose="020B0604020202020204" pitchFamily="34" charset="0"/>
                        <a:buNone/>
                      </a:pPr>
                      <a:r>
                        <a:rPr kumimoji="1" lang="ja-JP" altLang="en-US" sz="1050" dirty="0" smtClean="0">
                          <a:latin typeface="Meiryo UI" panose="020B0604030504040204" pitchFamily="50" charset="-128"/>
                          <a:ea typeface="Meiryo UI" panose="020B0604030504040204" pitchFamily="50" charset="-128"/>
                        </a:rPr>
                        <a:t>山形県山形市</a:t>
                      </a:r>
                      <a:r>
                        <a:rPr kumimoji="1"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noFill/>
                  </a:tcPr>
                </a:tc>
                <a:tc>
                  <a:txBody>
                    <a:bodyPr/>
                    <a:lstStyle/>
                    <a:p>
                      <a:pPr marL="0" lvl="0" indent="0" algn="l">
                        <a:lnSpc>
                          <a:spcPct val="150000"/>
                        </a:lnSpc>
                        <a:buFont typeface="Arial" panose="020B0604020202020204" pitchFamily="34" charset="0"/>
                        <a:buNone/>
                      </a:pPr>
                      <a:r>
                        <a:rPr kumimoji="1" lang="ja-JP" altLang="en-US" sz="1100" dirty="0" smtClean="0">
                          <a:latin typeface="Meiryo UI" panose="020B0604030504040204" pitchFamily="50" charset="-128"/>
                          <a:ea typeface="Meiryo UI" panose="020B0604030504040204" pitchFamily="50" charset="-128"/>
                        </a:rPr>
                        <a:t>山形県山形市・・・</a:t>
                      </a:r>
                      <a:endParaRPr kumimoji="1" lang="ja-JP" altLang="en-US" sz="1100" dirty="0">
                        <a:latin typeface="Meiryo UI" panose="020B0604030504040204" pitchFamily="50" charset="-128"/>
                        <a:ea typeface="Meiryo UI" panose="020B0604030504040204" pitchFamily="50" charset="-128"/>
                      </a:endParaRPr>
                    </a:p>
                  </a:txBody>
                  <a:tcP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64025236"/>
                  </a:ext>
                </a:extLst>
              </a:tr>
              <a:tr h="314905">
                <a:tc>
                  <a:txBody>
                    <a:bodyPr/>
                    <a:lstStyle/>
                    <a:p>
                      <a:pPr algn="ctr"/>
                      <a:r>
                        <a:rPr kumimoji="1" lang="ja-JP" altLang="en-US" sz="1050" dirty="0" smtClean="0">
                          <a:latin typeface="Meiryo UI" panose="020B0604030504040204" pitchFamily="50" charset="-128"/>
                          <a:ea typeface="Meiryo UI" panose="020B0604030504040204" pitchFamily="50" charset="-128"/>
                        </a:rPr>
                        <a:t>想定所要日数</a:t>
                      </a: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rgbClr val="D9D9D9"/>
                    </a:solidFill>
                  </a:tcPr>
                </a:tc>
                <a:tc gridSpan="5">
                  <a:txBody>
                    <a:bodyPr/>
                    <a:lstStyle/>
                    <a:p>
                      <a:pPr marL="0" lvl="0" indent="0" algn="l">
                        <a:lnSpc>
                          <a:spcPct val="150000"/>
                        </a:lnSpc>
                        <a:buFont typeface="Arial" panose="020B0604020202020204" pitchFamily="34" charset="0"/>
                        <a:buNone/>
                      </a:pPr>
                      <a:r>
                        <a:rPr kumimoji="1" lang="ja-JP" altLang="en-US" sz="1050" dirty="0" smtClean="0">
                          <a:latin typeface="Meiryo UI" panose="020B0604030504040204" pitchFamily="50" charset="-128"/>
                          <a:ea typeface="Meiryo UI" panose="020B0604030504040204" pitchFamily="50" charset="-128"/>
                        </a:rPr>
                        <a:t>日帰り（　　　　時間程度）　・　</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泊</a:t>
                      </a:r>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日　・　</a:t>
                      </a:r>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泊</a:t>
                      </a:r>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日　・　その他（　　　　　　　　　　　　　）</a:t>
                      </a:r>
                      <a:endParaRPr kumimoji="1" lang="en-US" altLang="ja-JP" sz="1050" dirty="0" smtClean="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tc hMerge="1">
                  <a:txBody>
                    <a:bodyPr/>
                    <a:lstStyle/>
                    <a:p>
                      <a:pPr marL="0" lvl="0" indent="0" algn="l">
                        <a:lnSpc>
                          <a:spcPct val="150000"/>
                        </a:lnSpc>
                        <a:buFont typeface="Arial" panose="020B0604020202020204" pitchFamily="34" charset="0"/>
                        <a:buNone/>
                      </a:pPr>
                      <a:endParaRPr kumimoji="1" lang="ja-JP" altLang="en-US" sz="1400" dirty="0">
                        <a:latin typeface="Meiryo UI" panose="020B0604030504040204" pitchFamily="50" charset="-128"/>
                        <a:ea typeface="Meiryo UI" panose="020B0604030504040204" pitchFamily="50" charset="-128"/>
                      </a:endParaRPr>
                    </a:p>
                  </a:txBody>
                  <a:tcP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tc hMerge="1">
                  <a:txBody>
                    <a:bodyPr/>
                    <a:lstStyle/>
                    <a:p>
                      <a:pPr marL="0" lvl="0" indent="0" algn="l">
                        <a:lnSpc>
                          <a:spcPct val="150000"/>
                        </a:lnSpc>
                        <a:buFont typeface="Arial" panose="020B0604020202020204" pitchFamily="34" charset="0"/>
                        <a:buNone/>
                      </a:pPr>
                      <a:endParaRPr kumimoji="1" lang="ja-JP" altLang="en-US" sz="1400" dirty="0">
                        <a:latin typeface="Meiryo UI" panose="020B0604030504040204" pitchFamily="50" charset="-128"/>
                        <a:ea typeface="Meiryo UI" panose="020B0604030504040204" pitchFamily="50" charset="-128"/>
                      </a:endParaRPr>
                    </a:p>
                  </a:txBody>
                  <a:tcP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tc hMerge="1">
                  <a:txBody>
                    <a:bodyPr/>
                    <a:lstStyle/>
                    <a:p>
                      <a:pPr marL="0" lvl="0" indent="0" algn="l">
                        <a:lnSpc>
                          <a:spcPct val="150000"/>
                        </a:lnSpc>
                        <a:buFont typeface="Arial" panose="020B0604020202020204" pitchFamily="34" charset="0"/>
                        <a:buNone/>
                      </a:pPr>
                      <a:endParaRPr kumimoji="1" lang="ja-JP" altLang="en-US" sz="1400" dirty="0">
                        <a:latin typeface="Meiryo UI" panose="020B0604030504040204" pitchFamily="50" charset="-128"/>
                        <a:ea typeface="Meiryo UI" panose="020B0604030504040204" pitchFamily="50" charset="-128"/>
                      </a:endParaRPr>
                    </a:p>
                  </a:txBody>
                  <a:tcP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noFill/>
                  </a:tcPr>
                </a:tc>
                <a:tc hMerge="1">
                  <a:txBody>
                    <a:bodyPr/>
                    <a:lstStyle/>
                    <a:p>
                      <a:pPr marL="0" lvl="0" indent="0" algn="l">
                        <a:lnSpc>
                          <a:spcPct val="150000"/>
                        </a:lnSpc>
                        <a:buFont typeface="Arial" panose="020B0604020202020204" pitchFamily="34" charset="0"/>
                        <a:buNone/>
                      </a:pPr>
                      <a:endParaRPr kumimoji="1" lang="ja-JP" altLang="en-US" sz="1400" dirty="0">
                        <a:latin typeface="Meiryo UI" panose="020B0604030504040204" pitchFamily="50" charset="-128"/>
                        <a:ea typeface="Meiryo UI" panose="020B0604030504040204" pitchFamily="50" charset="-128"/>
                      </a:endParaRPr>
                    </a:p>
                  </a:txBody>
                  <a:tcP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4046458975"/>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4181513079"/>
              </p:ext>
            </p:extLst>
          </p:nvPr>
        </p:nvGraphicFramePr>
        <p:xfrm>
          <a:off x="497806" y="3948544"/>
          <a:ext cx="11200708" cy="2128059"/>
        </p:xfrm>
        <a:graphic>
          <a:graphicData uri="http://schemas.openxmlformats.org/drawingml/2006/table">
            <a:tbl>
              <a:tblPr firstRow="1" bandRow="1">
                <a:tableStyleId>{2D5ABB26-0587-4C30-8999-92F81FD0307C}</a:tableStyleId>
              </a:tblPr>
              <a:tblGrid>
                <a:gridCol w="1724694">
                  <a:extLst>
                    <a:ext uri="{9D8B030D-6E8A-4147-A177-3AD203B41FA5}">
                      <a16:colId xmlns:a16="http://schemas.microsoft.com/office/drawing/2014/main" val="361973031"/>
                    </a:ext>
                  </a:extLst>
                </a:gridCol>
                <a:gridCol w="9476014">
                  <a:extLst>
                    <a:ext uri="{9D8B030D-6E8A-4147-A177-3AD203B41FA5}">
                      <a16:colId xmlns:a16="http://schemas.microsoft.com/office/drawing/2014/main" val="3216308581"/>
                    </a:ext>
                  </a:extLst>
                </a:gridCol>
              </a:tblGrid>
              <a:tr h="1644903">
                <a:tc>
                  <a:txBody>
                    <a:bodyPr/>
                    <a:lstStyle/>
                    <a:p>
                      <a:pPr algn="ctr"/>
                      <a:r>
                        <a:rPr kumimoji="1" lang="ja-JP" altLang="en-US" sz="1050" dirty="0" smtClean="0">
                          <a:latin typeface="Meiryo UI" panose="020B0604030504040204" pitchFamily="50" charset="-128"/>
                          <a:ea typeface="Meiryo UI" panose="020B0604030504040204" pitchFamily="50" charset="-128"/>
                        </a:rPr>
                        <a:t>提案要旨</a:t>
                      </a:r>
                      <a:endParaRPr kumimoji="1" lang="en-US" altLang="ja-JP" sz="1050" dirty="0" smtClean="0">
                        <a:latin typeface="Meiryo UI" panose="020B0604030504040204" pitchFamily="50" charset="-128"/>
                        <a:ea typeface="Meiryo UI" panose="020B0604030504040204" pitchFamily="50" charset="-128"/>
                      </a:endParaRPr>
                    </a:p>
                    <a:p>
                      <a:pPr algn="ct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（提案内容のアピールポイントや、スポットの楽しみ方など、魅力や特徴を簡単に記載してください）</a:t>
                      </a:r>
                      <a:endParaRPr kumimoji="1" lang="ja-JP" altLang="en-US" sz="90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rgbClr val="D9D9D9"/>
                    </a:solidFill>
                  </a:tcPr>
                </a:tc>
                <a:tc>
                  <a:txBody>
                    <a:bodyPr/>
                    <a:lstStyle/>
                    <a:p>
                      <a:pPr marL="0" lvl="0" indent="0" algn="l">
                        <a:lnSpc>
                          <a:spcPct val="150000"/>
                        </a:lnSpc>
                        <a:buFont typeface="Arial" panose="020B0604020202020204" pitchFamily="34" charset="0"/>
                        <a:buNone/>
                      </a:pPr>
                      <a:endParaRPr kumimoji="1" lang="ja-JP" altLang="en-US" sz="1050" dirty="0">
                        <a:latin typeface="Meiryo UI" panose="020B0604030504040204" pitchFamily="50" charset="-128"/>
                        <a:ea typeface="Meiryo UI" panose="020B0604030504040204" pitchFamily="50" charset="-128"/>
                      </a:endParaRPr>
                    </a:p>
                  </a:txBody>
                  <a:tcP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78839948"/>
                  </a:ext>
                </a:extLst>
              </a:tr>
              <a:tr h="483156">
                <a:tc>
                  <a:txBody>
                    <a:bodyPr/>
                    <a:lstStyle/>
                    <a:p>
                      <a:pPr algn="ctr">
                        <a:lnSpc>
                          <a:spcPct val="100000"/>
                        </a:lnSpc>
                      </a:pPr>
                      <a:r>
                        <a:rPr kumimoji="1" lang="ja-JP" altLang="en-US" sz="1050" dirty="0" smtClean="0">
                          <a:latin typeface="Meiryo UI" panose="020B0604030504040204" pitchFamily="50" charset="-128"/>
                          <a:ea typeface="Meiryo UI" panose="020B0604030504040204" pitchFamily="50" charset="-128"/>
                        </a:rPr>
                        <a:t>スタンプラリークリア特典</a:t>
                      </a:r>
                      <a:endParaRPr kumimoji="1" lang="en-US" altLang="ja-JP" sz="1050" dirty="0" smtClean="0">
                        <a:latin typeface="Meiryo UI" panose="020B0604030504040204" pitchFamily="50" charset="-128"/>
                        <a:ea typeface="Meiryo UI" panose="020B0604030504040204" pitchFamily="50" charset="-128"/>
                      </a:endParaRPr>
                    </a:p>
                    <a:p>
                      <a:pPr algn="ctr">
                        <a:lnSpc>
                          <a:spcPct val="100000"/>
                        </a:lnSpc>
                      </a:pPr>
                      <a:r>
                        <a:rPr kumimoji="1" lang="ja-JP" altLang="en-US" sz="900" dirty="0" smtClean="0">
                          <a:latin typeface="Meiryo UI" panose="020B0604030504040204" pitchFamily="50" charset="-128"/>
                          <a:ea typeface="Meiryo UI" panose="020B0604030504040204" pitchFamily="50" charset="-128"/>
                        </a:rPr>
                        <a:t>（総額</a:t>
                      </a:r>
                      <a:r>
                        <a:rPr kumimoji="1" lang="en-US" altLang="ja-JP" sz="900" dirty="0" smtClean="0">
                          <a:solidFill>
                            <a:schemeClr val="tx1"/>
                          </a:solidFill>
                          <a:latin typeface="Meiryo UI" panose="020B0604030504040204" pitchFamily="50" charset="-128"/>
                          <a:ea typeface="Meiryo UI" panose="020B0604030504040204" pitchFamily="50" charset="-128"/>
                        </a:rPr>
                        <a:t>5</a:t>
                      </a:r>
                      <a:r>
                        <a:rPr kumimoji="1" lang="ja-JP" altLang="en-US" sz="900" dirty="0" smtClean="0">
                          <a:solidFill>
                            <a:schemeClr val="tx1"/>
                          </a:solidFill>
                          <a:latin typeface="Meiryo UI" panose="020B0604030504040204" pitchFamily="50" charset="-128"/>
                          <a:ea typeface="Meiryo UI" panose="020B0604030504040204" pitchFamily="50" charset="-128"/>
                        </a:rPr>
                        <a:t>万円</a:t>
                      </a:r>
                      <a:r>
                        <a:rPr kumimoji="1" lang="ja-JP" altLang="en-US" sz="900" dirty="0" smtClean="0">
                          <a:latin typeface="Meiryo UI" panose="020B0604030504040204" pitchFamily="50" charset="-128"/>
                          <a:ea typeface="Meiryo UI" panose="020B0604030504040204" pitchFamily="50" charset="-128"/>
                        </a:rPr>
                        <a:t>相当）</a:t>
                      </a:r>
                      <a:endParaRPr kumimoji="1" lang="en-US" altLang="ja-JP" sz="900" dirty="0" smtClean="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rgbClr val="D9D9D9"/>
                    </a:solidFill>
                  </a:tcPr>
                </a:tc>
                <a:tc>
                  <a:txBody>
                    <a:bodyPr/>
                    <a:lstStyle/>
                    <a:p>
                      <a:pPr marL="285750" lvl="0" indent="-285750" algn="l">
                        <a:lnSpc>
                          <a:spcPct val="100000"/>
                        </a:lnSpc>
                        <a:buFont typeface="Arial" panose="020B0604020202020204" pitchFamily="34" charset="0"/>
                        <a:buChar char="•"/>
                      </a:pPr>
                      <a:r>
                        <a:rPr kumimoji="1" lang="ja-JP" altLang="en-US" sz="1050" dirty="0" smtClean="0">
                          <a:solidFill>
                            <a:schemeClr val="tx1"/>
                          </a:solidFill>
                          <a:latin typeface="Meiryo UI" panose="020B0604030504040204" pitchFamily="50" charset="-128"/>
                          <a:ea typeface="Meiryo UI" panose="020B0604030504040204" pitchFamily="50" charset="-128"/>
                        </a:rPr>
                        <a:t>スタンプ２個以上で応募　　</a:t>
                      </a:r>
                      <a:r>
                        <a:rPr kumimoji="1" lang="en-US" altLang="ja-JP" sz="1050" dirty="0" smtClean="0">
                          <a:solidFill>
                            <a:schemeClr val="tx1"/>
                          </a:solidFill>
                          <a:latin typeface="Meiryo UI" panose="020B0604030504040204" pitchFamily="50" charset="-128"/>
                          <a:ea typeface="Meiryo UI" panose="020B0604030504040204" pitchFamily="50" charset="-128"/>
                        </a:rPr>
                        <a:t>1,000</a:t>
                      </a:r>
                      <a:r>
                        <a:rPr kumimoji="1" lang="ja-JP" altLang="en-US" sz="1050" dirty="0" smtClean="0">
                          <a:solidFill>
                            <a:schemeClr val="tx1"/>
                          </a:solidFill>
                          <a:latin typeface="Meiryo UI" panose="020B0604030504040204" pitchFamily="50" charset="-128"/>
                          <a:ea typeface="Meiryo UI" panose="020B0604030504040204" pitchFamily="50" charset="-128"/>
                        </a:rPr>
                        <a:t>円相当</a:t>
                      </a:r>
                      <a:r>
                        <a:rPr kumimoji="1" lang="en-US" altLang="ja-JP" sz="1050" dirty="0" smtClean="0">
                          <a:solidFill>
                            <a:schemeClr val="tx1"/>
                          </a:solidFill>
                          <a:latin typeface="Meiryo UI" panose="020B0604030504040204" pitchFamily="50" charset="-128"/>
                          <a:ea typeface="Meiryo UI" panose="020B0604030504040204" pitchFamily="50" charset="-128"/>
                        </a:rPr>
                        <a:t>×30</a:t>
                      </a:r>
                      <a:r>
                        <a:rPr kumimoji="1" lang="ja-JP" altLang="en-US" sz="1050" dirty="0" smtClean="0">
                          <a:solidFill>
                            <a:schemeClr val="tx1"/>
                          </a:solidFill>
                          <a:latin typeface="Meiryo UI" panose="020B0604030504040204" pitchFamily="50" charset="-128"/>
                          <a:ea typeface="Meiryo UI" panose="020B0604030504040204" pitchFamily="50" charset="-128"/>
                        </a:rPr>
                        <a:t>名分　　（特典：　　　　　　　　　　　　　　　　　　　　　　　　　　　　　　）</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285750" lvl="0" indent="-285750" algn="l">
                        <a:lnSpc>
                          <a:spcPct val="100000"/>
                        </a:lnSpc>
                        <a:buFont typeface="Arial" panose="020B0604020202020204" pitchFamily="34" charset="0"/>
                        <a:buChar char="•"/>
                      </a:pPr>
                      <a:r>
                        <a:rPr kumimoji="1" lang="ja-JP" altLang="en-US" sz="1050" dirty="0" smtClean="0">
                          <a:solidFill>
                            <a:schemeClr val="tx1"/>
                          </a:solidFill>
                          <a:latin typeface="Meiryo UI" panose="020B0604030504040204" pitchFamily="50" charset="-128"/>
                          <a:ea typeface="Meiryo UI" panose="020B0604030504040204" pitchFamily="50" charset="-128"/>
                        </a:rPr>
                        <a:t>スタンプ５個で応募　　　　　</a:t>
                      </a:r>
                      <a:r>
                        <a:rPr kumimoji="1" lang="en-US" altLang="ja-JP" sz="1050" dirty="0" smtClean="0">
                          <a:solidFill>
                            <a:schemeClr val="tx1"/>
                          </a:solidFill>
                          <a:latin typeface="Meiryo UI" panose="020B0604030504040204" pitchFamily="50" charset="-128"/>
                          <a:ea typeface="Meiryo UI" panose="020B0604030504040204" pitchFamily="50" charset="-128"/>
                        </a:rPr>
                        <a:t>3,000</a:t>
                      </a:r>
                      <a:r>
                        <a:rPr kumimoji="1" lang="ja-JP" altLang="en-US" sz="1050" dirty="0" smtClean="0">
                          <a:solidFill>
                            <a:schemeClr val="tx1"/>
                          </a:solidFill>
                          <a:latin typeface="Meiryo UI" panose="020B0604030504040204" pitchFamily="50" charset="-128"/>
                          <a:ea typeface="Meiryo UI" panose="020B0604030504040204" pitchFamily="50" charset="-128"/>
                        </a:rPr>
                        <a:t>円相当</a:t>
                      </a:r>
                      <a:r>
                        <a:rPr kumimoji="1" lang="en-US" altLang="ja-JP" sz="1050" dirty="0" smtClean="0">
                          <a:solidFill>
                            <a:schemeClr val="tx1"/>
                          </a:solidFill>
                          <a:latin typeface="Meiryo UI" panose="020B0604030504040204" pitchFamily="50" charset="-128"/>
                          <a:ea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rPr>
                        <a:t>５名分　　 （特典：　　　　　　　　　　　　　　　　　　　　　　　　　　　　　　）</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64025236"/>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058817692"/>
              </p:ext>
            </p:extLst>
          </p:nvPr>
        </p:nvGraphicFramePr>
        <p:xfrm>
          <a:off x="497806" y="6201295"/>
          <a:ext cx="11200708" cy="480858"/>
        </p:xfrm>
        <a:graphic>
          <a:graphicData uri="http://schemas.openxmlformats.org/drawingml/2006/table">
            <a:tbl>
              <a:tblPr firstRow="1" bandRow="1">
                <a:tableStyleId>{2D5ABB26-0587-4C30-8999-92F81FD0307C}</a:tableStyleId>
              </a:tblPr>
              <a:tblGrid>
                <a:gridCol w="1699294">
                  <a:extLst>
                    <a:ext uri="{9D8B030D-6E8A-4147-A177-3AD203B41FA5}">
                      <a16:colId xmlns:a16="http://schemas.microsoft.com/office/drawing/2014/main" val="361973031"/>
                    </a:ext>
                  </a:extLst>
                </a:gridCol>
                <a:gridCol w="9501414">
                  <a:extLst>
                    <a:ext uri="{9D8B030D-6E8A-4147-A177-3AD203B41FA5}">
                      <a16:colId xmlns:a16="http://schemas.microsoft.com/office/drawing/2014/main" val="3216308581"/>
                    </a:ext>
                  </a:extLst>
                </a:gridCol>
              </a:tblGrid>
              <a:tr h="480858">
                <a:tc>
                  <a:txBody>
                    <a:bodyPr/>
                    <a:lstStyle/>
                    <a:p>
                      <a:pPr algn="ctr"/>
                      <a:r>
                        <a:rPr kumimoji="1" lang="ja-JP" altLang="en-US" sz="1050" dirty="0" smtClean="0">
                          <a:latin typeface="Meiryo UI" panose="020B0604030504040204" pitchFamily="50" charset="-128"/>
                          <a:ea typeface="Meiryo UI" panose="020B0604030504040204" pitchFamily="50" charset="-128"/>
                        </a:rPr>
                        <a:t>指導教員からの講評</a:t>
                      </a: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rgbClr val="D9D9D9"/>
                    </a:solidFill>
                  </a:tcPr>
                </a:tc>
                <a:tc>
                  <a:txBody>
                    <a:bodyPr/>
                    <a:lstStyle/>
                    <a:p>
                      <a:pPr marL="0" lvl="0" indent="0">
                        <a:lnSpc>
                          <a:spcPct val="150000"/>
                        </a:lnSpc>
                        <a:buFont typeface="Arial" panose="020B0604020202020204" pitchFamily="34" charset="0"/>
                        <a:buNone/>
                      </a:pPr>
                      <a:endParaRPr kumimoji="1" lang="ja-JP" altLang="en-US" sz="1050" dirty="0">
                        <a:latin typeface="Meiryo UI" panose="020B0604030504040204" pitchFamily="50" charset="-128"/>
                        <a:ea typeface="Meiryo UI" panose="020B0604030504040204" pitchFamily="50" charset="-128"/>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78839948"/>
                  </a:ext>
                </a:extLst>
              </a:tr>
            </a:tbl>
          </a:graphicData>
        </a:graphic>
      </p:graphicFrame>
    </p:spTree>
    <p:extLst>
      <p:ext uri="{BB962C8B-B14F-4D97-AF65-F5344CB8AC3E}">
        <p14:creationId xmlns:p14="http://schemas.microsoft.com/office/powerpoint/2010/main" val="3406151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291</Words>
  <Application>Microsoft Office PowerPoint</Application>
  <PresentationFormat>ワイド画面</PresentationFormat>
  <Paragraphs>37</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PowerPoint プレゼンテーション</vt:lpstr>
    </vt:vector>
  </TitlesOfParts>
  <Company>仙台市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髙橋　圭織</dc:creator>
  <cp:lastModifiedBy>佐藤　真子</cp:lastModifiedBy>
  <cp:revision>8</cp:revision>
  <cp:lastPrinted>2024-06-21T02:24:41Z</cp:lastPrinted>
  <dcterms:created xsi:type="dcterms:W3CDTF">2023-06-12T06:41:38Z</dcterms:created>
  <dcterms:modified xsi:type="dcterms:W3CDTF">2024-06-21T02:24:47Z</dcterms:modified>
</cp:coreProperties>
</file>